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41" r:id="rId1"/>
  </p:sldMasterIdLst>
  <p:notesMasterIdLst>
    <p:notesMasterId r:id="rId17"/>
  </p:notesMasterIdLst>
  <p:sldIdLst>
    <p:sldId id="257" r:id="rId2"/>
    <p:sldId id="258" r:id="rId3"/>
    <p:sldId id="259" r:id="rId4"/>
    <p:sldId id="277" r:id="rId5"/>
    <p:sldId id="279" r:id="rId6"/>
    <p:sldId id="278" r:id="rId7"/>
    <p:sldId id="260" r:id="rId8"/>
    <p:sldId id="284" r:id="rId9"/>
    <p:sldId id="287" r:id="rId10"/>
    <p:sldId id="283" r:id="rId11"/>
    <p:sldId id="261" r:id="rId12"/>
    <p:sldId id="280" r:id="rId13"/>
    <p:sldId id="285" r:id="rId14"/>
    <p:sldId id="281" r:id="rId15"/>
    <p:sldId id="28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15202A74-163D-4B71-BBA8-E2FCD164262F}">
          <p14:sldIdLst>
            <p14:sldId id="257"/>
            <p14:sldId id="258"/>
            <p14:sldId id="259"/>
            <p14:sldId id="277"/>
            <p14:sldId id="279"/>
            <p14:sldId id="278"/>
            <p14:sldId id="260"/>
            <p14:sldId id="284"/>
            <p14:sldId id="287"/>
            <p14:sldId id="283"/>
            <p14:sldId id="261"/>
            <p14:sldId id="280"/>
            <p14:sldId id="285"/>
            <p14:sldId id="281"/>
            <p14:sldId id="286"/>
          </p14:sldIdLst>
        </p14:section>
        <p14:section name="Group Member 1" id="{0860697E-8C4A-43F9-A7C0-C435911657B2}">
          <p14:sldIdLst/>
        </p14:section>
        <p14:section name="Group Member 2" id="{ED02CA79-8112-418E-8BC2-0FD9B68AECB3}">
          <p14:sldIdLst/>
        </p14:section>
        <p14:section name="Group Member 3" id="{0DAD77B1-60C5-4EB2-933E-C56E97A5B2A7}">
          <p14:sldIdLst/>
        </p14:section>
        <p14:section name="General Closing" id="{4AB6C702-EE4D-4283-ACB0-770710E41AE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66"/>
    </p:cViewPr>
  </p:sorter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 dirty="0"/>
            </a:br>
            <a:r>
              <a:rPr lang="en-US" dirty="0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 dirty="0"/>
          </a:p>
          <a:p>
            <a:r>
              <a:rPr lang="en-US" dirty="0"/>
              <a:t>Careful! Don’t annoy your fellow presenters by accidentally changing their themes. That can happen if you choose a different theme from the Design tab, which changes all of the slides in the presentation to that look.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43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12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09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70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10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Apprentissage</a:t>
            </a:r>
            <a:r>
              <a:rPr lang="en-US" dirty="0"/>
              <a:t> du full-stack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82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55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92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6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4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253CA-CF58-4804-B04A-25C26E338FFD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36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93348-AE01-4E32-9E87-C420539536D8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2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23117-1645-4015-AA30-228B72F0F4FA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87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BED-728A-4598-8CAA-3E7B700AEDA8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7357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C1B87-6158-44D8-8F5B-8DD581F708D8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409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0B0C-8CF9-4217-9681-291D174B30F3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799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7718-6BB6-4572-9950-1578BC038C28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514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3F45C-1898-4B48-8770-085631800D60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00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3726D5B-D416-4C68-A7F0-D84D144F1C3E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452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072C9-1442-4CBA-AEE1-6D06752C20B7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06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A867-046E-4C1D-BEC7-E600A0C09BFF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128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1DF60-3314-4727-8D1B-D646358927DA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16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8169-BBF1-433E-9471-B0B53ED92DA8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79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34C1-495E-412B-9F8C-199C1356BD00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6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0FD06-91A1-4171-800D-032834A663B1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70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BCC1-C5A2-4F3E-974C-02E4F0616893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6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EBDE1-600F-4B01-9109-5C84AF2368CA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95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982EA-F035-42DB-AD10-2EE0F71CA74D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321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4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7.wdp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4.jpg"/><Relationship Id="rId7" Type="http://schemas.microsoft.com/office/2007/relationships/hdphoto" Target="../media/hdphoto2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3.jpg"/><Relationship Id="rId5" Type="http://schemas.microsoft.com/office/2007/relationships/hdphoto" Target="../media/hdphoto1.wdp"/><Relationship Id="rId15" Type="http://schemas.openxmlformats.org/officeDocument/2006/relationships/image" Target="../media/image16.png"/><Relationship Id="rId10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microsoft.com/office/2007/relationships/hdphoto" Target="../media/hdphoto6.wdp"/><Relationship Id="rId17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microsoft.com/office/2007/relationships/hdphoto" Target="../media/hdphoto5.wdp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Competition Sportive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AJC, 2022-01-27</a:t>
            </a:r>
          </a:p>
          <a:p>
            <a:r>
              <a:rPr lang="en-US" dirty="0">
                <a:solidFill>
                  <a:schemeClr val="bg1"/>
                </a:solidFill>
              </a:rPr>
              <a:t>Pauline BACCELLI, Mohamed FOFANA, Badr GHARIB, Michel VONG</a:t>
            </a:r>
          </a:p>
          <a:p>
            <a:r>
              <a:rPr lang="en-US" dirty="0">
                <a:solidFill>
                  <a:schemeClr val="bg1"/>
                </a:solidFill>
              </a:rPr>
              <a:t>Formateurs: Jordan ABID, Olivier GOZLAN, Jacky SALMI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BA57CA2-66FF-4EFF-9AB9-1A6CCFC2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298" y="2789628"/>
            <a:ext cx="1261232" cy="1261232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du front-end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85F7B2B3-76C3-4440-9FE7-451560081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823" y="663081"/>
            <a:ext cx="1261232" cy="1261232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02CE0701-6B96-4FD7-84E4-2209D5D977FF}"/>
              </a:ext>
            </a:extLst>
          </p:cNvPr>
          <p:cNvSpPr/>
          <p:nvPr/>
        </p:nvSpPr>
        <p:spPr>
          <a:xfrm>
            <a:off x="443614" y="2511498"/>
            <a:ext cx="4191754" cy="42822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BD2AD3F-169E-4D3B-A6EC-3BDA49CA9C45}"/>
              </a:ext>
            </a:extLst>
          </p:cNvPr>
          <p:cNvSpPr/>
          <p:nvPr/>
        </p:nvSpPr>
        <p:spPr>
          <a:xfrm>
            <a:off x="860073" y="4077748"/>
            <a:ext cx="3389453" cy="189217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A6F0DA-AFC1-4B92-AAD3-3E7B6AED0CB3}"/>
              </a:ext>
            </a:extLst>
          </p:cNvPr>
          <p:cNvSpPr txBox="1"/>
          <p:nvPr/>
        </p:nvSpPr>
        <p:spPr>
          <a:xfrm>
            <a:off x="1575755" y="4077747"/>
            <a:ext cx="18676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Router </a:t>
            </a:r>
            <a:r>
              <a:rPr lang="fr-FR" sz="2200" dirty="0" err="1"/>
              <a:t>outlet</a:t>
            </a:r>
            <a:endParaRPr lang="fr-FR" sz="2200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528EA80-4A88-4934-8D87-BB1C5CA50356}"/>
              </a:ext>
            </a:extLst>
          </p:cNvPr>
          <p:cNvCxnSpPr>
            <a:cxnSpLocks/>
          </p:cNvCxnSpPr>
          <p:nvPr/>
        </p:nvCxnSpPr>
        <p:spPr>
          <a:xfrm>
            <a:off x="978225" y="4508634"/>
            <a:ext cx="3141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65AC8A2-03D9-44DE-88AB-AE116B6DCCB4}"/>
              </a:ext>
            </a:extLst>
          </p:cNvPr>
          <p:cNvSpPr/>
          <p:nvPr/>
        </p:nvSpPr>
        <p:spPr>
          <a:xfrm>
            <a:off x="860073" y="3418539"/>
            <a:ext cx="3389453" cy="57772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41C9B81-F726-41BC-AE09-20AA662E02AF}"/>
              </a:ext>
            </a:extLst>
          </p:cNvPr>
          <p:cNvSpPr txBox="1"/>
          <p:nvPr/>
        </p:nvSpPr>
        <p:spPr>
          <a:xfrm>
            <a:off x="895304" y="3418537"/>
            <a:ext cx="3403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Menu de liens component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20CC270-7C9D-4EFE-B51A-A13BAE24B106}"/>
              </a:ext>
            </a:extLst>
          </p:cNvPr>
          <p:cNvCxnSpPr>
            <a:cxnSpLocks/>
          </p:cNvCxnSpPr>
          <p:nvPr/>
        </p:nvCxnSpPr>
        <p:spPr>
          <a:xfrm>
            <a:off x="978225" y="3849424"/>
            <a:ext cx="3141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05012C4-1113-4B89-828D-9F0CAA6A042E}"/>
              </a:ext>
            </a:extLst>
          </p:cNvPr>
          <p:cNvSpPr/>
          <p:nvPr/>
        </p:nvSpPr>
        <p:spPr>
          <a:xfrm>
            <a:off x="860073" y="2680530"/>
            <a:ext cx="3389453" cy="5777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9B32FAC-2969-49EC-B5C9-1098B6DBDCF2}"/>
              </a:ext>
            </a:extLst>
          </p:cNvPr>
          <p:cNvSpPr txBox="1"/>
          <p:nvPr/>
        </p:nvSpPr>
        <p:spPr>
          <a:xfrm>
            <a:off x="2003590" y="2692066"/>
            <a:ext cx="10903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Header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4D4BBDA-60CD-476E-83FC-0CEBEE97C1B6}"/>
              </a:ext>
            </a:extLst>
          </p:cNvPr>
          <p:cNvCxnSpPr>
            <a:cxnSpLocks/>
          </p:cNvCxnSpPr>
          <p:nvPr/>
        </p:nvCxnSpPr>
        <p:spPr>
          <a:xfrm>
            <a:off x="978225" y="3111415"/>
            <a:ext cx="3141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090E803-A13D-4688-A6FB-2C3BB5F2AEAB}"/>
              </a:ext>
            </a:extLst>
          </p:cNvPr>
          <p:cNvSpPr/>
          <p:nvPr/>
        </p:nvSpPr>
        <p:spPr>
          <a:xfrm>
            <a:off x="860073" y="6051402"/>
            <a:ext cx="3389453" cy="5777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9B71D8C-56AE-43DB-9121-93F116EAE6C1}"/>
              </a:ext>
            </a:extLst>
          </p:cNvPr>
          <p:cNvSpPr txBox="1"/>
          <p:nvPr/>
        </p:nvSpPr>
        <p:spPr>
          <a:xfrm>
            <a:off x="2044466" y="6051400"/>
            <a:ext cx="10086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/>
              <a:t>Footer</a:t>
            </a:r>
            <a:endParaRPr lang="fr-FR" sz="2200" dirty="0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E9940448-BA62-4C69-B536-987EA64F8E71}"/>
              </a:ext>
            </a:extLst>
          </p:cNvPr>
          <p:cNvCxnSpPr>
            <a:cxnSpLocks/>
          </p:cNvCxnSpPr>
          <p:nvPr/>
        </p:nvCxnSpPr>
        <p:spPr>
          <a:xfrm>
            <a:off x="978225" y="6482287"/>
            <a:ext cx="3141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7969CCA9-8C84-45FA-AAD7-181D776AB3ED}"/>
              </a:ext>
            </a:extLst>
          </p:cNvPr>
          <p:cNvSpPr txBox="1"/>
          <p:nvPr/>
        </p:nvSpPr>
        <p:spPr>
          <a:xfrm>
            <a:off x="942014" y="1983414"/>
            <a:ext cx="32079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</a:rPr>
              <a:t>Simple page application</a:t>
            </a:r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D22EA526-8561-46D7-94ED-BE9C50FADFD7}"/>
              </a:ext>
            </a:extLst>
          </p:cNvPr>
          <p:cNvSpPr/>
          <p:nvPr/>
        </p:nvSpPr>
        <p:spPr>
          <a:xfrm>
            <a:off x="3486946" y="3754337"/>
            <a:ext cx="353085" cy="106210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662FBC4-DAD0-457F-9D4C-0E367E2F2016}"/>
              </a:ext>
            </a:extLst>
          </p:cNvPr>
          <p:cNvSpPr/>
          <p:nvPr/>
        </p:nvSpPr>
        <p:spPr>
          <a:xfrm>
            <a:off x="5276320" y="2488874"/>
            <a:ext cx="3389453" cy="277118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0227154-4D10-4F0C-8B95-75C50EC971F2}"/>
              </a:ext>
            </a:extLst>
          </p:cNvPr>
          <p:cNvSpPr txBox="1"/>
          <p:nvPr/>
        </p:nvSpPr>
        <p:spPr>
          <a:xfrm>
            <a:off x="5955788" y="2488873"/>
            <a:ext cx="21300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Vue component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DEF17196-9F82-46FB-8913-0CF2410E54A8}"/>
              </a:ext>
            </a:extLst>
          </p:cNvPr>
          <p:cNvCxnSpPr>
            <a:cxnSpLocks/>
          </p:cNvCxnSpPr>
          <p:nvPr/>
        </p:nvCxnSpPr>
        <p:spPr>
          <a:xfrm>
            <a:off x="5394472" y="2919760"/>
            <a:ext cx="3141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81F38022-CBFC-4068-93F8-AECAEBC2B5C5}"/>
              </a:ext>
            </a:extLst>
          </p:cNvPr>
          <p:cNvSpPr/>
          <p:nvPr/>
        </p:nvSpPr>
        <p:spPr>
          <a:xfrm>
            <a:off x="5468323" y="3010300"/>
            <a:ext cx="2996697" cy="21049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8378058-447E-446A-A3C1-A47A46B5CDFF}"/>
              </a:ext>
            </a:extLst>
          </p:cNvPr>
          <p:cNvSpPr txBox="1"/>
          <p:nvPr/>
        </p:nvSpPr>
        <p:spPr>
          <a:xfrm>
            <a:off x="6103991" y="2965026"/>
            <a:ext cx="17313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Rendu HTML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2E999F0-722F-4EEE-8E97-B19FFB030019}"/>
              </a:ext>
            </a:extLst>
          </p:cNvPr>
          <p:cNvCxnSpPr>
            <a:cxnSpLocks/>
          </p:cNvCxnSpPr>
          <p:nvPr/>
        </p:nvCxnSpPr>
        <p:spPr>
          <a:xfrm>
            <a:off x="5595072" y="3395913"/>
            <a:ext cx="27613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6ECE98C6-EA09-4EA9-9C96-105E28CF195C}"/>
              </a:ext>
            </a:extLst>
          </p:cNvPr>
          <p:cNvCxnSpPr>
            <a:cxnSpLocks/>
          </p:cNvCxnSpPr>
          <p:nvPr/>
        </p:nvCxnSpPr>
        <p:spPr>
          <a:xfrm flipV="1">
            <a:off x="4159116" y="2965026"/>
            <a:ext cx="1120917" cy="6047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3A60173C-18D2-4ABC-88C1-655FAF2B591D}"/>
              </a:ext>
            </a:extLst>
          </p:cNvPr>
          <p:cNvSpPr/>
          <p:nvPr/>
        </p:nvSpPr>
        <p:spPr>
          <a:xfrm>
            <a:off x="5821376" y="4653481"/>
            <a:ext cx="1095469" cy="3621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Lien &lt;a&gt;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D88600A2-73CC-470D-AE2E-68394BE38D0F}"/>
              </a:ext>
            </a:extLst>
          </p:cNvPr>
          <p:cNvSpPr/>
          <p:nvPr/>
        </p:nvSpPr>
        <p:spPr>
          <a:xfrm>
            <a:off x="7068418" y="4652642"/>
            <a:ext cx="1095469" cy="3621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Lien &lt;a&gt;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CC679DF-B44F-4BFA-8E12-F0D3EFE6757C}"/>
              </a:ext>
            </a:extLst>
          </p:cNvPr>
          <p:cNvSpPr txBox="1"/>
          <p:nvPr/>
        </p:nvSpPr>
        <p:spPr>
          <a:xfrm>
            <a:off x="5580020" y="3449314"/>
            <a:ext cx="1580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Contenu</a:t>
            </a:r>
          </a:p>
          <a:p>
            <a:r>
              <a:rPr lang="fr-FR" dirty="0"/>
              <a:t>avec données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19A0FD9F-F2CA-44B0-AB93-7D6750B525D8}"/>
              </a:ext>
            </a:extLst>
          </p:cNvPr>
          <p:cNvCxnSpPr>
            <a:cxnSpLocks/>
          </p:cNvCxnSpPr>
          <p:nvPr/>
        </p:nvCxnSpPr>
        <p:spPr>
          <a:xfrm flipV="1">
            <a:off x="7085224" y="3138772"/>
            <a:ext cx="2115012" cy="7356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944BAF12-70CB-4011-887A-01F23DE59A33}"/>
              </a:ext>
            </a:extLst>
          </p:cNvPr>
          <p:cNvCxnSpPr>
            <a:cxnSpLocks/>
            <a:stCxn id="48" idx="2"/>
            <a:endCxn id="45" idx="0"/>
          </p:cNvCxnSpPr>
          <p:nvPr/>
        </p:nvCxnSpPr>
        <p:spPr>
          <a:xfrm flipH="1">
            <a:off x="10549492" y="3569808"/>
            <a:ext cx="1631" cy="3963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3D39666-221B-4959-A2BC-1B862A0D8B2F}"/>
              </a:ext>
            </a:extLst>
          </p:cNvPr>
          <p:cNvSpPr/>
          <p:nvPr/>
        </p:nvSpPr>
        <p:spPr>
          <a:xfrm>
            <a:off x="9242408" y="5564303"/>
            <a:ext cx="2641781" cy="10809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Envoi des requêtes dans le back-end</a:t>
            </a: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C0ABB394-13DF-485A-87B0-D4E7348C6671}"/>
              </a:ext>
            </a:extLst>
          </p:cNvPr>
          <p:cNvSpPr/>
          <p:nvPr/>
        </p:nvSpPr>
        <p:spPr>
          <a:xfrm>
            <a:off x="9184618" y="3966148"/>
            <a:ext cx="2729748" cy="108093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Réception de méthode dans les services</a:t>
            </a: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567A7F-FEF8-4256-A0CC-5CC1A21BF9CA}"/>
              </a:ext>
            </a:extLst>
          </p:cNvPr>
          <p:cNvSpPr/>
          <p:nvPr/>
        </p:nvSpPr>
        <p:spPr>
          <a:xfrm>
            <a:off x="9184050" y="2410800"/>
            <a:ext cx="2734146" cy="115900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Appel de méthode </a:t>
            </a:r>
            <a:r>
              <a:rPr lang="fr-FR" dirty="0" err="1"/>
              <a:t>onInit</a:t>
            </a:r>
            <a:r>
              <a:rPr lang="fr-FR" dirty="0"/>
              <a:t>, formulaire…</a:t>
            </a:r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F213F8C8-6575-4B67-8FEC-1A71E910C21E}"/>
              </a:ext>
            </a:extLst>
          </p:cNvPr>
          <p:cNvSpPr/>
          <p:nvPr/>
        </p:nvSpPr>
        <p:spPr>
          <a:xfrm>
            <a:off x="10187321" y="4833710"/>
            <a:ext cx="751953" cy="88808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50E02F2-19BF-4188-BC52-8A5EDAE4B80A}"/>
              </a:ext>
            </a:extLst>
          </p:cNvPr>
          <p:cNvSpPr txBox="1"/>
          <p:nvPr/>
        </p:nvSpPr>
        <p:spPr>
          <a:xfrm>
            <a:off x="5387972" y="5455971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Lien vers un autre component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32077C07-B507-480B-AE53-C8F3F0075073}"/>
              </a:ext>
            </a:extLst>
          </p:cNvPr>
          <p:cNvCxnSpPr>
            <a:cxnSpLocks/>
          </p:cNvCxnSpPr>
          <p:nvPr/>
        </p:nvCxnSpPr>
        <p:spPr>
          <a:xfrm>
            <a:off x="6312997" y="4958337"/>
            <a:ext cx="9776" cy="595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CB763D34-F9AC-4570-8DB4-925B9C6B5307}"/>
              </a:ext>
            </a:extLst>
          </p:cNvPr>
          <p:cNvCxnSpPr>
            <a:cxnSpLocks/>
          </p:cNvCxnSpPr>
          <p:nvPr/>
        </p:nvCxnSpPr>
        <p:spPr>
          <a:xfrm>
            <a:off x="7566839" y="4952552"/>
            <a:ext cx="0" cy="5622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B41FC955-A5DD-4DC0-895F-031C3F662165}"/>
              </a:ext>
            </a:extLst>
          </p:cNvPr>
          <p:cNvSpPr txBox="1"/>
          <p:nvPr/>
        </p:nvSpPr>
        <p:spPr>
          <a:xfrm>
            <a:off x="5266008" y="6413600"/>
            <a:ext cx="330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Non représenté: Token, Guard</a:t>
            </a:r>
          </a:p>
        </p:txBody>
      </p:sp>
    </p:spTree>
    <p:extLst>
      <p:ext uri="{BB962C8B-B14F-4D97-AF65-F5344CB8AC3E}">
        <p14:creationId xmlns:p14="http://schemas.microsoft.com/office/powerpoint/2010/main" val="282619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Gestion de projet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BBD2F2-7A5B-4A3A-9D87-0D11C8ABC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29" y="1980447"/>
            <a:ext cx="10307069" cy="4877553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35D4294-9641-4910-8549-12339F834D26}"/>
              </a:ext>
            </a:extLst>
          </p:cNvPr>
          <p:cNvCxnSpPr/>
          <p:nvPr/>
        </p:nvCxnSpPr>
        <p:spPr>
          <a:xfrm>
            <a:off x="7527993" y="3325846"/>
            <a:ext cx="1099225" cy="369651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CDF80CB-0C63-47AE-BE3A-83984A78A3C1}"/>
              </a:ext>
            </a:extLst>
          </p:cNvPr>
          <p:cNvCxnSpPr>
            <a:cxnSpLocks/>
          </p:cNvCxnSpPr>
          <p:nvPr/>
        </p:nvCxnSpPr>
        <p:spPr>
          <a:xfrm flipH="1">
            <a:off x="7527992" y="3325845"/>
            <a:ext cx="1099225" cy="369651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EF2DDFB-A2E2-47B5-B007-02631F529D48}"/>
              </a:ext>
            </a:extLst>
          </p:cNvPr>
          <p:cNvCxnSpPr/>
          <p:nvPr/>
        </p:nvCxnSpPr>
        <p:spPr>
          <a:xfrm>
            <a:off x="2346393" y="4135471"/>
            <a:ext cx="1099225" cy="369651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B43B05F-61EB-4CD6-828E-795B91768B10}"/>
              </a:ext>
            </a:extLst>
          </p:cNvPr>
          <p:cNvCxnSpPr>
            <a:cxnSpLocks/>
          </p:cNvCxnSpPr>
          <p:nvPr/>
        </p:nvCxnSpPr>
        <p:spPr>
          <a:xfrm flipH="1">
            <a:off x="2346392" y="4135470"/>
            <a:ext cx="1099225" cy="369651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6E31F81-FA91-4983-97C1-FCAB0DAD7108}"/>
              </a:ext>
            </a:extLst>
          </p:cNvPr>
          <p:cNvSpPr txBox="1"/>
          <p:nvPr/>
        </p:nvSpPr>
        <p:spPr>
          <a:xfrm>
            <a:off x="1711532" y="6104772"/>
            <a:ext cx="2175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accent6">
                    <a:lumMod val="50000"/>
                  </a:schemeClr>
                </a:solidFill>
              </a:rPr>
              <a:t>Fonctionnalités de</a:t>
            </a:r>
            <a:br>
              <a:rPr lang="fr-FR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fr-FR" b="1" dirty="0">
                <a:solidFill>
                  <a:schemeClr val="accent6">
                    <a:lumMod val="50000"/>
                  </a:schemeClr>
                </a:solidFill>
              </a:rPr>
              <a:t>tout le monde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20C5F41-0F6F-4B0A-89DF-8B30E113291C}"/>
              </a:ext>
            </a:extLst>
          </p:cNvPr>
          <p:cNvSpPr txBox="1"/>
          <p:nvPr/>
        </p:nvSpPr>
        <p:spPr>
          <a:xfrm>
            <a:off x="7115642" y="2956512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accent6">
                    <a:lumMod val="50000"/>
                  </a:schemeClr>
                </a:solidFill>
              </a:rPr>
              <a:t>Sprint irrégulier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10B7D66-8C26-43E7-BCA1-83D2BB268387}"/>
              </a:ext>
            </a:extLst>
          </p:cNvPr>
          <p:cNvCxnSpPr>
            <a:cxnSpLocks/>
          </p:cNvCxnSpPr>
          <p:nvPr/>
        </p:nvCxnSpPr>
        <p:spPr>
          <a:xfrm>
            <a:off x="8890068" y="2615214"/>
            <a:ext cx="692082" cy="236159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2EB7B79-DD28-4831-A90E-1F35704C164B}"/>
              </a:ext>
            </a:extLst>
          </p:cNvPr>
          <p:cNvCxnSpPr>
            <a:cxnSpLocks/>
          </p:cNvCxnSpPr>
          <p:nvPr/>
        </p:nvCxnSpPr>
        <p:spPr>
          <a:xfrm flipH="1">
            <a:off x="8890068" y="2615214"/>
            <a:ext cx="692082" cy="236159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E1E6C1EB-6542-46BD-AD92-B4CF1E4B31BB}"/>
              </a:ext>
            </a:extLst>
          </p:cNvPr>
          <p:cNvSpPr txBox="1"/>
          <p:nvPr/>
        </p:nvSpPr>
        <p:spPr>
          <a:xfrm>
            <a:off x="9582150" y="2325409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accent6">
                    <a:lumMod val="50000"/>
                  </a:schemeClr>
                </a:solidFill>
              </a:rPr>
              <a:t>2-3/jours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3DAAE36-20AA-4059-B62D-27433A108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823" y="663081"/>
            <a:ext cx="1261232" cy="1261232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87947B7-BAFA-4092-8E1A-EEEAAAB1D544}"/>
              </a:ext>
            </a:extLst>
          </p:cNvPr>
          <p:cNvSpPr txBox="1"/>
          <p:nvPr/>
        </p:nvSpPr>
        <p:spPr>
          <a:xfrm>
            <a:off x="11789326" y="6642556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11/15</a:t>
            </a:r>
          </a:p>
        </p:txBody>
      </p:sp>
    </p:spTree>
    <p:extLst>
      <p:ext uri="{BB962C8B-B14F-4D97-AF65-F5344CB8AC3E}">
        <p14:creationId xmlns:p14="http://schemas.microsoft.com/office/powerpoint/2010/main" val="10030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Gestion de projet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47FA603-497F-40E1-9981-2065EE0E8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1102621" y="2188724"/>
            <a:ext cx="10409058" cy="45817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90CEB34-E6F5-4919-8181-9A7D7565B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823" y="663081"/>
            <a:ext cx="1261232" cy="1261232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BBD8700-B332-4290-B05F-AE6994A1684A}"/>
              </a:ext>
            </a:extLst>
          </p:cNvPr>
          <p:cNvSpPr txBox="1"/>
          <p:nvPr/>
        </p:nvSpPr>
        <p:spPr>
          <a:xfrm>
            <a:off x="11789326" y="6642556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12/15</a:t>
            </a:r>
          </a:p>
        </p:txBody>
      </p:sp>
    </p:spTree>
    <p:extLst>
      <p:ext uri="{BB962C8B-B14F-4D97-AF65-F5344CB8AC3E}">
        <p14:creationId xmlns:p14="http://schemas.microsoft.com/office/powerpoint/2010/main" val="345376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Démonstration du webapp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EAC858-8425-4521-9166-0A4A3B790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823" y="663081"/>
            <a:ext cx="1261232" cy="1261232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0E0E70B-967D-41DB-9B37-0BDA147DA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175" y="2146697"/>
            <a:ext cx="8375650" cy="471130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003B2FB-8276-48A7-83F0-C48B26DBA46A}"/>
              </a:ext>
            </a:extLst>
          </p:cNvPr>
          <p:cNvSpPr txBox="1"/>
          <p:nvPr/>
        </p:nvSpPr>
        <p:spPr>
          <a:xfrm>
            <a:off x="11789326" y="6642556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13/15</a:t>
            </a:r>
          </a:p>
        </p:txBody>
      </p:sp>
    </p:spTree>
    <p:extLst>
      <p:ext uri="{BB962C8B-B14F-4D97-AF65-F5344CB8AC3E}">
        <p14:creationId xmlns:p14="http://schemas.microsoft.com/office/powerpoint/2010/main" val="202170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Sprints suivants ?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6AE767B-1B46-44DA-8532-3554AE8DE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" y="3747854"/>
            <a:ext cx="11382375" cy="2705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F6A044-2F28-4590-A3B4-2873D59CF1CE}"/>
              </a:ext>
            </a:extLst>
          </p:cNvPr>
          <p:cNvSpPr/>
          <p:nvPr/>
        </p:nvSpPr>
        <p:spPr>
          <a:xfrm>
            <a:off x="404812" y="3938256"/>
            <a:ext cx="9780337" cy="398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E632BD-4F0A-4EBC-8312-8107AFB93AC4}"/>
              </a:ext>
            </a:extLst>
          </p:cNvPr>
          <p:cNvSpPr/>
          <p:nvPr/>
        </p:nvSpPr>
        <p:spPr>
          <a:xfrm>
            <a:off x="404811" y="4362816"/>
            <a:ext cx="9780337" cy="55321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EB066-F64B-463A-B3D7-A2AA57936AE6}"/>
              </a:ext>
            </a:extLst>
          </p:cNvPr>
          <p:cNvSpPr/>
          <p:nvPr/>
        </p:nvSpPr>
        <p:spPr>
          <a:xfrm>
            <a:off x="404811" y="4934695"/>
            <a:ext cx="9780337" cy="55321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E14291-E633-47FC-846B-6A6597CF4AA7}"/>
              </a:ext>
            </a:extLst>
          </p:cNvPr>
          <p:cNvSpPr/>
          <p:nvPr/>
        </p:nvSpPr>
        <p:spPr>
          <a:xfrm>
            <a:off x="404811" y="5523450"/>
            <a:ext cx="9780337" cy="9295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0ED3AF-FACF-4CC5-9219-A668BEE9C9BA}"/>
              </a:ext>
            </a:extLst>
          </p:cNvPr>
          <p:cNvSpPr/>
          <p:nvPr/>
        </p:nvSpPr>
        <p:spPr>
          <a:xfrm>
            <a:off x="680321" y="2249415"/>
            <a:ext cx="1153893" cy="398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D22E12-46B2-42DE-BDA0-F8DFB36636CE}"/>
              </a:ext>
            </a:extLst>
          </p:cNvPr>
          <p:cNvSpPr txBox="1"/>
          <p:nvPr/>
        </p:nvSpPr>
        <p:spPr>
          <a:xfrm>
            <a:off x="1834214" y="2249415"/>
            <a:ext cx="392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Compteur pour logements/épreuves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EBA08D-5E26-4742-9460-B705C53AB224}"/>
              </a:ext>
            </a:extLst>
          </p:cNvPr>
          <p:cNvSpPr/>
          <p:nvPr/>
        </p:nvSpPr>
        <p:spPr>
          <a:xfrm>
            <a:off x="680321" y="3037037"/>
            <a:ext cx="1153891" cy="39835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4BB855C-E324-4C7B-AB64-1BA7267B75E8}"/>
              </a:ext>
            </a:extLst>
          </p:cNvPr>
          <p:cNvSpPr txBox="1"/>
          <p:nvPr/>
        </p:nvSpPr>
        <p:spPr>
          <a:xfrm>
            <a:off x="1834212" y="306395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Gestion du score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65A0E6-BAC9-4C80-B4AA-C85C2CCFF47A}"/>
              </a:ext>
            </a:extLst>
          </p:cNvPr>
          <p:cNvSpPr/>
          <p:nvPr/>
        </p:nvSpPr>
        <p:spPr>
          <a:xfrm>
            <a:off x="6575833" y="2266828"/>
            <a:ext cx="1153891" cy="39863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826B826-4543-4665-9E3E-153C79D686DA}"/>
              </a:ext>
            </a:extLst>
          </p:cNvPr>
          <p:cNvSpPr txBox="1"/>
          <p:nvPr/>
        </p:nvSpPr>
        <p:spPr>
          <a:xfrm>
            <a:off x="7729724" y="2281477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Système de paiement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A7C8ED-048C-46C8-9DA2-8A76711CF38E}"/>
              </a:ext>
            </a:extLst>
          </p:cNvPr>
          <p:cNvSpPr/>
          <p:nvPr/>
        </p:nvSpPr>
        <p:spPr>
          <a:xfrm>
            <a:off x="6575833" y="3054451"/>
            <a:ext cx="1153891" cy="39835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9C0150C-05A2-45B1-BC21-70ADC169FD73}"/>
              </a:ext>
            </a:extLst>
          </p:cNvPr>
          <p:cNvSpPr txBox="1"/>
          <p:nvPr/>
        </p:nvSpPr>
        <p:spPr>
          <a:xfrm>
            <a:off x="7793523" y="3063951"/>
            <a:ext cx="365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Autres fonctionnalités Journaliste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429466F-4978-4A6A-8EA0-DBCE9C920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823" y="663081"/>
            <a:ext cx="1261232" cy="1261232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8DB7CCF3-8399-432E-9456-2688FA679DA4}"/>
              </a:ext>
            </a:extLst>
          </p:cNvPr>
          <p:cNvSpPr txBox="1"/>
          <p:nvPr/>
        </p:nvSpPr>
        <p:spPr>
          <a:xfrm>
            <a:off x="11789326" y="6642556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14/15</a:t>
            </a:r>
          </a:p>
        </p:txBody>
      </p:sp>
    </p:spTree>
    <p:extLst>
      <p:ext uri="{BB962C8B-B14F-4D97-AF65-F5344CB8AC3E}">
        <p14:creationId xmlns:p14="http://schemas.microsoft.com/office/powerpoint/2010/main" val="27184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Bilan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BC54606-B8A7-4144-A7F2-89B06C14CA40}"/>
              </a:ext>
            </a:extLst>
          </p:cNvPr>
          <p:cNvSpPr txBox="1"/>
          <p:nvPr/>
        </p:nvSpPr>
        <p:spPr>
          <a:xfrm>
            <a:off x="2255042" y="3876041"/>
            <a:ext cx="55130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Manque de temps pour le projet en lui-même</a:t>
            </a:r>
          </a:p>
          <a:p>
            <a:r>
              <a:rPr lang="fr-FR" dirty="0">
                <a:solidFill>
                  <a:schemeClr val="bg1"/>
                </a:solidFill>
              </a:rPr>
              <a:t>Dur d’alterner entre cours et projet</a:t>
            </a:r>
          </a:p>
          <a:p>
            <a:r>
              <a:rPr lang="fr-FR" dirty="0">
                <a:solidFill>
                  <a:schemeClr val="bg1"/>
                </a:solidFill>
              </a:rPr>
              <a:t>Télétravail a besoin d’une organisation particulière</a:t>
            </a:r>
          </a:p>
          <a:p>
            <a:r>
              <a:rPr lang="fr-FR" dirty="0">
                <a:solidFill>
                  <a:schemeClr val="bg1"/>
                </a:solidFill>
              </a:rPr>
              <a:t>Équipe relativement petite</a:t>
            </a:r>
          </a:p>
          <a:p>
            <a:r>
              <a:rPr lang="fr-FR" dirty="0">
                <a:solidFill>
                  <a:schemeClr val="bg1"/>
                </a:solidFill>
              </a:rPr>
              <a:t>VM instable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78794E3-6D20-427D-A516-7CFE8057886D}"/>
              </a:ext>
            </a:extLst>
          </p:cNvPr>
          <p:cNvSpPr txBox="1"/>
          <p:nvPr/>
        </p:nvSpPr>
        <p:spPr>
          <a:xfrm>
            <a:off x="2255042" y="2428080"/>
            <a:ext cx="88729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Beaucoup de technologies abordées</a:t>
            </a:r>
          </a:p>
          <a:p>
            <a:r>
              <a:rPr lang="fr-FR" dirty="0">
                <a:solidFill>
                  <a:schemeClr val="bg1"/>
                </a:solidFill>
              </a:rPr>
              <a:t>Beaucoup d’aspects du métier explorés</a:t>
            </a:r>
          </a:p>
          <a:p>
            <a:r>
              <a:rPr lang="fr-FR" dirty="0">
                <a:solidFill>
                  <a:schemeClr val="bg1"/>
                </a:solidFill>
              </a:rPr>
              <a:t>Fierté d’avoir un site fonctionnel et de mettre en place ce qu’on vient d’apprendre</a:t>
            </a:r>
          </a:p>
          <a:p>
            <a:r>
              <a:rPr lang="fr-FR" dirty="0">
                <a:solidFill>
                  <a:schemeClr val="bg1"/>
                </a:solidFill>
              </a:rPr>
              <a:t>Bon travail et esprit d’équipe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B24FD7-A091-43CD-884F-BA512FDC52B2}"/>
              </a:ext>
            </a:extLst>
          </p:cNvPr>
          <p:cNvSpPr txBox="1"/>
          <p:nvPr/>
        </p:nvSpPr>
        <p:spPr>
          <a:xfrm>
            <a:off x="2255042" y="5717133"/>
            <a:ext cx="5194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Nécessité d’adapter notre travail au jour le jour</a:t>
            </a:r>
          </a:p>
          <a:p>
            <a:r>
              <a:rPr lang="fr-FR" dirty="0">
                <a:solidFill>
                  <a:schemeClr val="bg1"/>
                </a:solidFill>
              </a:rPr>
              <a:t>Difficulté pour prendre des décisions de projet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1ED28B2-5BEC-4A47-9A37-08485EA50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823" y="663081"/>
            <a:ext cx="1261232" cy="1261232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04C2F97-8069-448F-8E50-E94F75F99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3" b="95167" l="10000" r="90000">
                        <a14:foregroundMark x1="53111" y1="8000" x2="43889" y2="6500"/>
                        <a14:foregroundMark x1="45444" y1="95333" x2="53111" y2="92333"/>
                        <a14:foregroundMark x1="48444" y1="3333" x2="50000" y2="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432" y="2713629"/>
            <a:ext cx="1086325" cy="7242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2C61BFB-861B-457A-BAC7-9A4E402BEE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698"/>
          <a:stretch/>
        </p:blipFill>
        <p:spPr>
          <a:xfrm>
            <a:off x="1109890" y="4124770"/>
            <a:ext cx="803407" cy="78971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B958D98-10AE-4B6D-B8DA-DAC8DF7E1C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2415" y1="85463" x2="52415" y2="85463"/>
                        <a14:foregroundMark x1="51878" y1="83546" x2="50268" y2="73802"/>
                        <a14:foregroundMark x1="51699" y1="9904" x2="50447" y2="9904"/>
                        <a14:foregroundMark x1="34705" y1="13898" x2="38283" y2="126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6356" y="5398399"/>
            <a:ext cx="1086325" cy="121652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C4F319D-5358-4B94-8E94-116472C28F00}"/>
              </a:ext>
            </a:extLst>
          </p:cNvPr>
          <p:cNvSpPr txBox="1"/>
          <p:nvPr/>
        </p:nvSpPr>
        <p:spPr>
          <a:xfrm>
            <a:off x="11789326" y="6642556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15/15</a:t>
            </a:r>
          </a:p>
        </p:txBody>
      </p:sp>
    </p:spTree>
    <p:extLst>
      <p:ext uri="{BB962C8B-B14F-4D97-AF65-F5344CB8AC3E}">
        <p14:creationId xmlns:p14="http://schemas.microsoft.com/office/powerpoint/2010/main" val="355462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Présentation de l’équipe</a:t>
            </a:r>
          </a:p>
        </p:txBody>
      </p:sp>
      <p:pic>
        <p:nvPicPr>
          <p:cNvPr id="7" name="Image 6" descr="Une image contenant personne, habits, posant&#10;&#10;Description générée automatiquement">
            <a:extLst>
              <a:ext uri="{FF2B5EF4-FFF2-40B4-BE49-F238E27FC236}">
                <a16:creationId xmlns:a16="http://schemas.microsoft.com/office/drawing/2014/main" id="{FEBEF1D6-C544-4A5B-B180-4DF9DE0A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564" y="2421914"/>
            <a:ext cx="1890000" cy="2520000"/>
          </a:xfrm>
          <a:prstGeom prst="rect">
            <a:avLst/>
          </a:prstGeom>
        </p:spPr>
      </p:pic>
      <p:pic>
        <p:nvPicPr>
          <p:cNvPr id="9" name="Image 8" descr="Une image contenant personne, intérieur, homme, souriant&#10;&#10;Description générée automatiquement">
            <a:extLst>
              <a:ext uri="{FF2B5EF4-FFF2-40B4-BE49-F238E27FC236}">
                <a16:creationId xmlns:a16="http://schemas.microsoft.com/office/drawing/2014/main" id="{606DDC5E-7092-4175-8066-44515AE87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402" y="2421914"/>
            <a:ext cx="1890000" cy="2520000"/>
          </a:xfrm>
          <a:prstGeom prst="rect">
            <a:avLst/>
          </a:prstGeom>
        </p:spPr>
      </p:pic>
      <p:pic>
        <p:nvPicPr>
          <p:cNvPr id="11" name="Image 10" descr="Une image contenant mur, personne, intérieur, portant&#10;&#10;Description générée automatiquement">
            <a:extLst>
              <a:ext uri="{FF2B5EF4-FFF2-40B4-BE49-F238E27FC236}">
                <a16:creationId xmlns:a16="http://schemas.microsoft.com/office/drawing/2014/main" id="{409F9A54-6A48-4AA3-BA74-EC00A5DFD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483" y="2421914"/>
            <a:ext cx="1890000" cy="2520000"/>
          </a:xfrm>
          <a:prstGeom prst="rect">
            <a:avLst/>
          </a:prstGeom>
        </p:spPr>
      </p:pic>
      <p:pic>
        <p:nvPicPr>
          <p:cNvPr id="13" name="Image 12" descr="Une image contenant personne, cravate, mur, homme&#10;&#10;Description générée automatiquement">
            <a:extLst>
              <a:ext uri="{FF2B5EF4-FFF2-40B4-BE49-F238E27FC236}">
                <a16:creationId xmlns:a16="http://schemas.microsoft.com/office/drawing/2014/main" id="{FAFDFB94-AD36-41E4-850A-C101224CE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45" y="2421914"/>
            <a:ext cx="1890000" cy="2520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E8AB58E-B5D2-48A0-A5B0-D87F7E0DDE61}"/>
              </a:ext>
            </a:extLst>
          </p:cNvPr>
          <p:cNvSpPr txBox="1"/>
          <p:nvPr/>
        </p:nvSpPr>
        <p:spPr>
          <a:xfrm>
            <a:off x="3263222" y="5099793"/>
            <a:ext cx="25426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Pauline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sz="2400" dirty="0">
                <a:solidFill>
                  <a:schemeClr val="bg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BACCELLI</a:t>
            </a:r>
          </a:p>
          <a:p>
            <a:pPr algn="ctr"/>
            <a:r>
              <a:rPr lang="fr-FR" sz="2200" dirty="0">
                <a:solidFill>
                  <a:schemeClr val="bg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Chef de projet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81794D7-5FBC-4A7F-AB9C-55D4B92F566D}"/>
              </a:ext>
            </a:extLst>
          </p:cNvPr>
          <p:cNvSpPr txBox="1"/>
          <p:nvPr/>
        </p:nvSpPr>
        <p:spPr>
          <a:xfrm>
            <a:off x="248120" y="5099793"/>
            <a:ext cx="26190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Mohamed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sz="2400" dirty="0">
                <a:solidFill>
                  <a:schemeClr val="bg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FOFANA</a:t>
            </a:r>
          </a:p>
          <a:p>
            <a:pPr algn="ctr"/>
            <a:r>
              <a:rPr lang="fr-FR" sz="2200" dirty="0">
                <a:solidFill>
                  <a:schemeClr val="bg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Référent technique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A6F25AA-4D7F-4F58-8FCA-67252F342E54}"/>
              </a:ext>
            </a:extLst>
          </p:cNvPr>
          <p:cNvSpPr txBox="1"/>
          <p:nvPr/>
        </p:nvSpPr>
        <p:spPr>
          <a:xfrm>
            <a:off x="6543108" y="5099793"/>
            <a:ext cx="193674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Badr GHARIB</a:t>
            </a:r>
          </a:p>
          <a:p>
            <a:pPr algn="ctr"/>
            <a:r>
              <a:rPr lang="fr-FR" sz="2200" dirty="0">
                <a:solidFill>
                  <a:schemeClr val="bg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Développeur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D21098C-1F9A-4F7A-A4D2-F90F25126841}"/>
              </a:ext>
            </a:extLst>
          </p:cNvPr>
          <p:cNvSpPr txBox="1"/>
          <p:nvPr/>
        </p:nvSpPr>
        <p:spPr>
          <a:xfrm>
            <a:off x="9509608" y="5099793"/>
            <a:ext cx="195758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Michel VONG</a:t>
            </a:r>
          </a:p>
          <a:p>
            <a:pPr algn="ctr"/>
            <a:r>
              <a:rPr lang="fr-FR" sz="2200" dirty="0">
                <a:solidFill>
                  <a:schemeClr val="bg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</a:rPr>
              <a:t>Développeur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26498D5-DC8C-487B-9291-B5DA76977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0823" y="663081"/>
            <a:ext cx="1261232" cy="1261232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584730D-567D-42AC-B0F3-090F0E2F9416}"/>
              </a:ext>
            </a:extLst>
          </p:cNvPr>
          <p:cNvSpPr txBox="1"/>
          <p:nvPr/>
        </p:nvSpPr>
        <p:spPr>
          <a:xfrm>
            <a:off x="11789326" y="6642556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2/15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Présentation de notre plateforme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24351" y="4205570"/>
            <a:ext cx="2090347" cy="46894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Organisateur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9005809" y="2844446"/>
            <a:ext cx="1485992" cy="53308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Athlete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5C195B5-FCA0-42FB-A30C-BC956573654F}"/>
              </a:ext>
            </a:extLst>
          </p:cNvPr>
          <p:cNvSpPr/>
          <p:nvPr/>
        </p:nvSpPr>
        <p:spPr>
          <a:xfrm>
            <a:off x="2824768" y="2190838"/>
            <a:ext cx="5712652" cy="43228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79A43CD-277F-4A20-AE63-4FE4057EDEE0}"/>
              </a:ext>
            </a:extLst>
          </p:cNvPr>
          <p:cNvSpPr/>
          <p:nvPr/>
        </p:nvSpPr>
        <p:spPr>
          <a:xfrm>
            <a:off x="2990584" y="4091788"/>
            <a:ext cx="2298072" cy="77992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200" dirty="0"/>
              <a:t>Évènement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2C92D3A-9EA7-4ADE-B25C-513C804CD08C}"/>
              </a:ext>
            </a:extLst>
          </p:cNvPr>
          <p:cNvSpPr/>
          <p:nvPr/>
        </p:nvSpPr>
        <p:spPr>
          <a:xfrm>
            <a:off x="5608666" y="2834809"/>
            <a:ext cx="1934686" cy="5523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Épreuve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23A4BBE-9A19-4B75-A0ED-AF7FE525D8BD}"/>
              </a:ext>
            </a:extLst>
          </p:cNvPr>
          <p:cNvSpPr/>
          <p:nvPr/>
        </p:nvSpPr>
        <p:spPr>
          <a:xfrm>
            <a:off x="5608666" y="5576331"/>
            <a:ext cx="2056102" cy="7462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Article de presse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FED0758-0B3B-41C0-8961-1D6885F077D2}"/>
              </a:ext>
            </a:extLst>
          </p:cNvPr>
          <p:cNvSpPr/>
          <p:nvPr/>
        </p:nvSpPr>
        <p:spPr>
          <a:xfrm>
            <a:off x="6026848" y="4205570"/>
            <a:ext cx="1934686" cy="5523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Logement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E576CB1F-8953-4F1C-A4B5-F74C5E63632A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2326741" y="4481750"/>
            <a:ext cx="663843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E7277D3-E790-4922-BEB2-1E1F4699675B}"/>
              </a:ext>
            </a:extLst>
          </p:cNvPr>
          <p:cNvCxnSpPr>
            <a:cxnSpLocks/>
            <a:stCxn id="15" idx="7"/>
            <a:endCxn id="16" idx="2"/>
          </p:cNvCxnSpPr>
          <p:nvPr/>
        </p:nvCxnSpPr>
        <p:spPr>
          <a:xfrm flipV="1">
            <a:off x="4952111" y="3110990"/>
            <a:ext cx="656555" cy="10950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B18D746E-0D07-4455-97CD-41F6F4F01CDC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5288656" y="4481751"/>
            <a:ext cx="73819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BE7BFD4A-D635-4887-8698-35F5B8C9E21B}"/>
              </a:ext>
            </a:extLst>
          </p:cNvPr>
          <p:cNvCxnSpPr>
            <a:cxnSpLocks/>
            <a:stCxn id="15" idx="5"/>
            <a:endCxn id="17" idx="2"/>
          </p:cNvCxnSpPr>
          <p:nvPr/>
        </p:nvCxnSpPr>
        <p:spPr>
          <a:xfrm>
            <a:off x="4952111" y="4757496"/>
            <a:ext cx="656555" cy="11919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CD8E0C73-F066-4B49-B638-150046B2C79A}"/>
              </a:ext>
            </a:extLst>
          </p:cNvPr>
          <p:cNvCxnSpPr>
            <a:stCxn id="9" idx="1"/>
            <a:endCxn id="16" idx="6"/>
          </p:cNvCxnSpPr>
          <p:nvPr/>
        </p:nvCxnSpPr>
        <p:spPr>
          <a:xfrm flipH="1">
            <a:off x="7543352" y="3110990"/>
            <a:ext cx="146245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A0382FF1-54A7-423F-A500-6BB1049F41D3}"/>
              </a:ext>
            </a:extLst>
          </p:cNvPr>
          <p:cNvCxnSpPr>
            <a:cxnSpLocks/>
            <a:endCxn id="18" idx="6"/>
          </p:cNvCxnSpPr>
          <p:nvPr/>
        </p:nvCxnSpPr>
        <p:spPr>
          <a:xfrm flipH="1">
            <a:off x="7961534" y="4470743"/>
            <a:ext cx="1025817" cy="110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A0E93197-3085-4899-B4C2-07CA5037BC52}"/>
              </a:ext>
            </a:extLst>
          </p:cNvPr>
          <p:cNvCxnSpPr>
            <a:cxnSpLocks/>
            <a:endCxn id="17" idx="6"/>
          </p:cNvCxnSpPr>
          <p:nvPr/>
        </p:nvCxnSpPr>
        <p:spPr>
          <a:xfrm flipH="1">
            <a:off x="7664768" y="5949450"/>
            <a:ext cx="133761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BD171757-BBC3-43CD-A6CC-D597B589BE97}"/>
              </a:ext>
            </a:extLst>
          </p:cNvPr>
          <p:cNvCxnSpPr>
            <a:cxnSpLocks/>
            <a:stCxn id="56" idx="1"/>
            <a:endCxn id="16" idx="5"/>
          </p:cNvCxnSpPr>
          <p:nvPr/>
        </p:nvCxnSpPr>
        <p:spPr>
          <a:xfrm flipH="1" flipV="1">
            <a:off x="7260024" y="3306279"/>
            <a:ext cx="1716151" cy="114847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FBE6CCF2-B0C3-4C49-B93D-26A879229BFD}"/>
              </a:ext>
            </a:extLst>
          </p:cNvPr>
          <p:cNvSpPr txBox="1"/>
          <p:nvPr/>
        </p:nvSpPr>
        <p:spPr>
          <a:xfrm>
            <a:off x="3307422" y="2308273"/>
            <a:ext cx="21798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</a:rPr>
              <a:t>Perfect Match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id="{CC79AEC6-D85B-4E9A-B0B3-AAA08B287BBB}"/>
              </a:ext>
            </a:extLst>
          </p:cNvPr>
          <p:cNvSpPr txBox="1">
            <a:spLocks/>
          </p:cNvSpPr>
          <p:nvPr/>
        </p:nvSpPr>
        <p:spPr>
          <a:xfrm>
            <a:off x="8976175" y="4232465"/>
            <a:ext cx="1875536" cy="444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Spectateur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8BE1B588-CD51-498C-9731-83C3D4FEB9A2}"/>
              </a:ext>
            </a:extLst>
          </p:cNvPr>
          <p:cNvSpPr txBox="1">
            <a:spLocks/>
          </p:cNvSpPr>
          <p:nvPr/>
        </p:nvSpPr>
        <p:spPr>
          <a:xfrm>
            <a:off x="8947490" y="5760836"/>
            <a:ext cx="1875536" cy="444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Journaliste</a:t>
            </a: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0465BA9E-66E5-48A2-A995-EF19DF9C5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823" y="663081"/>
            <a:ext cx="1261232" cy="1261232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age 3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3BB76E7A-CF90-40DA-AF92-219535862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5781" l="1094" r="92188">
                        <a14:foregroundMark x1="7344" y1="40000" x2="7969" y2="26719"/>
                        <a14:foregroundMark x1="7969" y1="26719" x2="8438" y2="25313"/>
                        <a14:foregroundMark x1="92188" y1="31094" x2="91563" y2="18906"/>
                        <a14:foregroundMark x1="2656" y1="40469" x2="4531" y2="30625"/>
                        <a14:foregroundMark x1="4531" y1="30625" x2="5781" y2="30156"/>
                        <a14:foregroundMark x1="1719" y1="37813" x2="1094" y2="32813"/>
                        <a14:foregroundMark x1="63281" y1="79688" x2="56563" y2="89375"/>
                        <a14:foregroundMark x1="56563" y1="89375" x2="48125" y2="91094"/>
                        <a14:foregroundMark x1="48125" y1="91094" x2="40156" y2="89531"/>
                        <a14:foregroundMark x1="40156" y1="89531" x2="40938" y2="82031"/>
                        <a14:foregroundMark x1="40938" y1="82031" x2="42031" y2="80469"/>
                        <a14:foregroundMark x1="35156" y1="94844" x2="55781" y2="95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4983" y="3029340"/>
            <a:ext cx="1279693" cy="127969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D7E8B85-E74C-4772-A205-5046F972E5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6193" t="33399" r="27125" b="43716"/>
          <a:stretch/>
        </p:blipFill>
        <p:spPr>
          <a:xfrm>
            <a:off x="6092892" y="3517853"/>
            <a:ext cx="1802598" cy="883697"/>
          </a:xfrm>
          <a:prstGeom prst="rect">
            <a:avLst/>
          </a:prstGeo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DD93438B-2877-431B-AA8E-A6772D3D32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0114" y="2211335"/>
            <a:ext cx="1304721" cy="786910"/>
          </a:xfrm>
          <a:prstGeom prst="rect">
            <a:avLst/>
          </a:prstGeom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575D1B04-B791-4461-80AD-32429B1CB2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143" b="94231" l="3261" r="96739">
                        <a14:foregroundMark x1="8913" y1="59341" x2="12609" y2="53297"/>
                        <a14:foregroundMark x1="69783" y1="7143" x2="64130" y2="10989"/>
                        <a14:foregroundMark x1="88261" y1="35165" x2="93043" y2="67582"/>
                        <a14:foregroundMark x1="93043" y1="67582" x2="89565" y2="73626"/>
                        <a14:foregroundMark x1="35652" y1="90934" x2="23261" y2="94505"/>
                        <a14:foregroundMark x1="23261" y1="94505" x2="21522" y2="91209"/>
                        <a14:foregroundMark x1="3261" y1="50000" x2="3261" y2="50000"/>
                        <a14:foregroundMark x1="96739" y1="72802" x2="96739" y2="728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4684" y="4795371"/>
            <a:ext cx="1177303" cy="931605"/>
          </a:xfrm>
          <a:prstGeom prst="rect">
            <a:avLst/>
          </a:prstGeom>
        </p:spPr>
      </p:pic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9664862-113A-4C17-988A-01ED0D483E1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8123"/>
          <a:stretch/>
        </p:blipFill>
        <p:spPr>
          <a:xfrm>
            <a:off x="10681691" y="5387437"/>
            <a:ext cx="1102809" cy="1097729"/>
          </a:xfrm>
          <a:prstGeom prst="rect">
            <a:avLst/>
          </a:prstGeom>
        </p:spPr>
      </p:pic>
      <p:pic>
        <p:nvPicPr>
          <p:cNvPr id="22" name="Image 21" descr="Une image contenant texte, posant, foule&#10;&#10;Description générée automatiquement">
            <a:extLst>
              <a:ext uri="{FF2B5EF4-FFF2-40B4-BE49-F238E27FC236}">
                <a16:creationId xmlns:a16="http://schemas.microsoft.com/office/drawing/2014/main" id="{AF58C83D-7D63-493F-9A39-C07B991D8E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27533" y="3944414"/>
            <a:ext cx="1476950" cy="1037468"/>
          </a:xfrm>
          <a:prstGeom prst="rect">
            <a:avLst/>
          </a:prstGeom>
        </p:spPr>
      </p:pic>
      <p:pic>
        <p:nvPicPr>
          <p:cNvPr id="31" name="Image 30" descr="Une image contenant tableau blanc&#10;&#10;Description générée automatiquement">
            <a:extLst>
              <a:ext uri="{FF2B5EF4-FFF2-40B4-BE49-F238E27FC236}">
                <a16:creationId xmlns:a16="http://schemas.microsoft.com/office/drawing/2014/main" id="{517274C6-E044-44E9-94BD-1891421F5BA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151" b="89964" l="9945" r="89503">
                        <a14:foregroundMark x1="36464" y1="7527" x2="48066" y2="5735"/>
                        <a14:foregroundMark x1="64641" y1="2151" x2="64641" y2="2151"/>
                        <a14:foregroundMark x1="19890" y1="88172" x2="19890" y2="88172"/>
                        <a14:foregroundMark x1="77901" y1="57706" x2="72376" y2="58065"/>
                        <a14:foregroundMark x1="18785" y1="89964" x2="27072" y2="81362"/>
                        <a14:foregroundMark x1="82320" y1="64158" x2="54696" y2="62007"/>
                        <a14:foregroundMark x1="23204" y1="86022" x2="24862" y2="82437"/>
                      </a14:backgroundRemoval>
                    </a14:imgEffect>
                  </a14:imgLayer>
                </a14:imgProps>
              </a:ext>
            </a:extLst>
          </a:blip>
          <a:srcRect b="7199"/>
          <a:stretch/>
        </p:blipFill>
        <p:spPr>
          <a:xfrm>
            <a:off x="10143307" y="2541923"/>
            <a:ext cx="818688" cy="117110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674FE168-3D22-4F3C-AE15-42A3DADDDDA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518" y="2940454"/>
            <a:ext cx="1292011" cy="1292011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410D8C92-BC1D-45FD-BCD5-670BD26C9259}"/>
              </a:ext>
            </a:extLst>
          </p:cNvPr>
          <p:cNvSpPr txBox="1"/>
          <p:nvPr/>
        </p:nvSpPr>
        <p:spPr>
          <a:xfrm>
            <a:off x="11789326" y="6642556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3/15</a:t>
            </a:r>
          </a:p>
        </p:txBody>
      </p:sp>
    </p:spTree>
    <p:extLst>
      <p:ext uri="{BB962C8B-B14F-4D97-AF65-F5344CB8AC3E}">
        <p14:creationId xmlns:p14="http://schemas.microsoft.com/office/powerpoint/2010/main" val="33692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Diagramme de classe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F04B7E9-3660-44E5-8E52-96BA1B8A2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37" t="9000"/>
          <a:stretch/>
        </p:blipFill>
        <p:spPr>
          <a:xfrm>
            <a:off x="2262905" y="1901992"/>
            <a:ext cx="7909796" cy="50421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743C681-FADB-45D2-A428-374AB07FD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823" y="663081"/>
            <a:ext cx="1261232" cy="1261232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A425397-9B4D-4CA3-904E-3365B7FD2C98}"/>
              </a:ext>
            </a:extLst>
          </p:cNvPr>
          <p:cNvSpPr txBox="1"/>
          <p:nvPr/>
        </p:nvSpPr>
        <p:spPr>
          <a:xfrm>
            <a:off x="11789326" y="6642556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4/15</a:t>
            </a:r>
          </a:p>
        </p:txBody>
      </p:sp>
    </p:spTree>
    <p:extLst>
      <p:ext uri="{BB962C8B-B14F-4D97-AF65-F5344CB8AC3E}">
        <p14:creationId xmlns:p14="http://schemas.microsoft.com/office/powerpoint/2010/main" val="126496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Diagramme de classe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F04B7E9-3660-44E5-8E52-96BA1B8A2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37" t="9000" b="38290"/>
          <a:stretch/>
        </p:blipFill>
        <p:spPr>
          <a:xfrm>
            <a:off x="0" y="2016697"/>
            <a:ext cx="12157340" cy="44888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A2A6C3E-AD30-4C70-945F-45EBD5DBD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823" y="663081"/>
            <a:ext cx="1261232" cy="1261232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221563E-DACD-442E-B114-3E802F62D171}"/>
              </a:ext>
            </a:extLst>
          </p:cNvPr>
          <p:cNvSpPr txBox="1"/>
          <p:nvPr/>
        </p:nvSpPr>
        <p:spPr>
          <a:xfrm>
            <a:off x="11789326" y="6642556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5/15</a:t>
            </a:r>
          </a:p>
        </p:txBody>
      </p:sp>
    </p:spTree>
    <p:extLst>
      <p:ext uri="{BB962C8B-B14F-4D97-AF65-F5344CB8AC3E}">
        <p14:creationId xmlns:p14="http://schemas.microsoft.com/office/powerpoint/2010/main" val="50223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Diagramme de classe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F04B7E9-3660-44E5-8E52-96BA1B8A2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37" t="56156" r="16314"/>
          <a:stretch/>
        </p:blipFill>
        <p:spPr>
          <a:xfrm>
            <a:off x="-85833" y="2276070"/>
            <a:ext cx="11934933" cy="458193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530E562-FEDB-4832-92EE-990A9BCEE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823" y="663081"/>
            <a:ext cx="1261232" cy="1261232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1CEB7FD-313D-4343-880C-2E9F0B10EEBC}"/>
              </a:ext>
            </a:extLst>
          </p:cNvPr>
          <p:cNvSpPr txBox="1"/>
          <p:nvPr/>
        </p:nvSpPr>
        <p:spPr>
          <a:xfrm>
            <a:off x="11789326" y="6642556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6/15</a:t>
            </a:r>
          </a:p>
        </p:txBody>
      </p:sp>
    </p:spTree>
    <p:extLst>
      <p:ext uri="{BB962C8B-B14F-4D97-AF65-F5344CB8AC3E}">
        <p14:creationId xmlns:p14="http://schemas.microsoft.com/office/powerpoint/2010/main" val="64328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utilisées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711E08A-852F-4703-AA5C-D76050158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78" t="34075" r="10649" b="33611"/>
          <a:stretch/>
        </p:blipFill>
        <p:spPr>
          <a:xfrm>
            <a:off x="4309687" y="3786030"/>
            <a:ext cx="2520000" cy="6865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429FF48-66DC-49BE-88E7-FA0F42EA8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687" y="2935153"/>
            <a:ext cx="2520000" cy="592200"/>
          </a:xfrm>
          <a:prstGeom prst="rect">
            <a:avLst/>
          </a:prstGeom>
        </p:spPr>
      </p:pic>
      <p:pic>
        <p:nvPicPr>
          <p:cNvPr id="9" name="Image 8" descr="Une image contenant texte, signe, extérieur, rouge&#10;&#10;Description générée automatiquement">
            <a:extLst>
              <a:ext uri="{FF2B5EF4-FFF2-40B4-BE49-F238E27FC236}">
                <a16:creationId xmlns:a16="http://schemas.microsoft.com/office/drawing/2014/main" id="{F768427E-911D-4CD2-9881-EBACE0CD60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49" t="10167" r="8026" b="3860"/>
          <a:stretch/>
        </p:blipFill>
        <p:spPr>
          <a:xfrm>
            <a:off x="9078861" y="5281384"/>
            <a:ext cx="1215321" cy="126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9B1AEE6-09A6-4F1F-8894-2C74BBB9F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023" y="5526499"/>
            <a:ext cx="1762795" cy="9122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CDDC2F0-C0BE-455B-8920-D6977A47F9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4132" y="5826691"/>
            <a:ext cx="1147977" cy="91455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C96F913-864C-4797-B478-3FC8321804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7934" y="2382580"/>
            <a:ext cx="1107941" cy="206261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0D0FF013-8E4C-457C-ABB7-D4F073D8009F}"/>
              </a:ext>
            </a:extLst>
          </p:cNvPr>
          <p:cNvSpPr txBox="1"/>
          <p:nvPr/>
        </p:nvSpPr>
        <p:spPr>
          <a:xfrm>
            <a:off x="4309687" y="2198764"/>
            <a:ext cx="14782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</a:rPr>
              <a:t>Back end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0CB8A520-A209-4007-93BE-CAC869E75C19}"/>
              </a:ext>
            </a:extLst>
          </p:cNvPr>
          <p:cNvSpPr/>
          <p:nvPr/>
        </p:nvSpPr>
        <p:spPr>
          <a:xfrm>
            <a:off x="4194539" y="2126758"/>
            <a:ext cx="4006485" cy="260448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F72FFB6-98BB-4F16-83CC-8A31B11A4E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8938" y="1390252"/>
            <a:ext cx="1657686" cy="1657686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861B5993-9A0F-4718-BB29-2D90F7AC0195}"/>
              </a:ext>
            </a:extLst>
          </p:cNvPr>
          <p:cNvSpPr txBox="1"/>
          <p:nvPr/>
        </p:nvSpPr>
        <p:spPr>
          <a:xfrm>
            <a:off x="8865761" y="4754773"/>
            <a:ext cx="15744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</a:rPr>
              <a:t>Front end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FFE05E6-EA9F-4060-A719-1F417E99F669}"/>
              </a:ext>
            </a:extLst>
          </p:cNvPr>
          <p:cNvSpPr/>
          <p:nvPr/>
        </p:nvSpPr>
        <p:spPr>
          <a:xfrm>
            <a:off x="8867775" y="4472565"/>
            <a:ext cx="3298954" cy="238543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802F071-21B5-40A0-9C0F-FFA589F337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7778" y1="43778" x2="36889" y2="40444"/>
                        <a14:foregroundMark x1="37333" y1="59111" x2="37333" y2="59111"/>
                        <a14:foregroundMark x1="49333" y1="62444" x2="49333" y2="62444"/>
                        <a14:foregroundMark x1="62889" y1="59556" x2="62889" y2="59556"/>
                        <a14:foregroundMark x1="54222" y1="44889" x2="54222" y2="44889"/>
                        <a14:foregroundMark x1="54222" y1="40000" x2="54222" y2="40000"/>
                        <a14:foregroundMark x1="55556" y1="34444" x2="55556" y2="34444"/>
                        <a14:foregroundMark x1="68889" y1="39333" x2="68889" y2="39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2996" y="3677652"/>
            <a:ext cx="1740905" cy="174090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35E057F-4629-45C2-BDF4-9A9B36541A4C}"/>
              </a:ext>
            </a:extLst>
          </p:cNvPr>
          <p:cNvSpPr txBox="1"/>
          <p:nvPr/>
        </p:nvSpPr>
        <p:spPr>
          <a:xfrm>
            <a:off x="49266" y="4731243"/>
            <a:ext cx="14959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 err="1">
                <a:solidFill>
                  <a:schemeClr val="bg1"/>
                </a:solidFill>
              </a:rPr>
              <a:t>Database</a:t>
            </a:r>
            <a:endParaRPr lang="fr-FR" sz="2500" dirty="0">
              <a:solidFill>
                <a:schemeClr val="bg1"/>
              </a:solidFill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9FA0F012-3C6C-4A6E-9951-E65955F06B59}"/>
              </a:ext>
            </a:extLst>
          </p:cNvPr>
          <p:cNvSpPr/>
          <p:nvPr/>
        </p:nvSpPr>
        <p:spPr>
          <a:xfrm>
            <a:off x="49266" y="4445197"/>
            <a:ext cx="3298954" cy="238543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9F6B3B65-FFA2-43D6-A6C5-369E2E3D48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8780" y="4008890"/>
            <a:ext cx="745883" cy="745883"/>
          </a:xfrm>
          <a:prstGeom prst="rect">
            <a:avLst/>
          </a:prstGeom>
        </p:spPr>
      </p:pic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7BC9B89-BD6A-4471-BCC4-35E31C35F6EB}"/>
              </a:ext>
            </a:extLst>
          </p:cNvPr>
          <p:cNvCxnSpPr/>
          <p:nvPr/>
        </p:nvCxnSpPr>
        <p:spPr>
          <a:xfrm flipV="1">
            <a:off x="3238500" y="3895725"/>
            <a:ext cx="956039" cy="67627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AA2CB33F-72FD-4FCC-B0FC-F4E97C8235F9}"/>
              </a:ext>
            </a:extLst>
          </p:cNvPr>
          <p:cNvCxnSpPr>
            <a:cxnSpLocks/>
          </p:cNvCxnSpPr>
          <p:nvPr/>
        </p:nvCxnSpPr>
        <p:spPr>
          <a:xfrm flipH="1" flipV="1">
            <a:off x="8201024" y="3810196"/>
            <a:ext cx="956039" cy="67627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5" name="Image 34">
            <a:extLst>
              <a:ext uri="{FF2B5EF4-FFF2-40B4-BE49-F238E27FC236}">
                <a16:creationId xmlns:a16="http://schemas.microsoft.com/office/drawing/2014/main" id="{9BD755D3-0045-442C-993D-F68F0A1EE3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65482" y="4795383"/>
            <a:ext cx="2064597" cy="206261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2E12F1B-BDEF-42DB-8687-C7149D77C2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02516" y="4678714"/>
            <a:ext cx="1147977" cy="1147977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803C197-6717-41BF-B8CC-E4092765AA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05399" y="5526499"/>
            <a:ext cx="1110654" cy="1110654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4A7171A-B7DC-4FF4-8224-80A66A72AE1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70823" y="663081"/>
            <a:ext cx="1261232" cy="1261232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759484AC-8211-4795-A7AC-466FFCE4D288}"/>
              </a:ext>
            </a:extLst>
          </p:cNvPr>
          <p:cNvSpPr txBox="1"/>
          <p:nvPr/>
        </p:nvSpPr>
        <p:spPr>
          <a:xfrm>
            <a:off x="11789326" y="0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7/15</a:t>
            </a:r>
          </a:p>
        </p:txBody>
      </p:sp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du back-end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96D25E2-891C-4E5F-BDEC-9983B8B1E5DC}"/>
              </a:ext>
            </a:extLst>
          </p:cNvPr>
          <p:cNvSpPr/>
          <p:nvPr/>
        </p:nvSpPr>
        <p:spPr>
          <a:xfrm>
            <a:off x="5096354" y="2098000"/>
            <a:ext cx="2667000" cy="26384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2E43857-EDE9-4CFC-B5DB-B7022A6683AC}"/>
              </a:ext>
            </a:extLst>
          </p:cNvPr>
          <p:cNvSpPr txBox="1"/>
          <p:nvPr/>
        </p:nvSpPr>
        <p:spPr>
          <a:xfrm>
            <a:off x="6024133" y="2098000"/>
            <a:ext cx="811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Class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44C86EB-0682-4EAD-884C-8F655BF27B92}"/>
              </a:ext>
            </a:extLst>
          </p:cNvPr>
          <p:cNvSpPr txBox="1"/>
          <p:nvPr/>
        </p:nvSpPr>
        <p:spPr>
          <a:xfrm>
            <a:off x="5202239" y="2724844"/>
            <a:ext cx="1944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Attributs</a:t>
            </a:r>
          </a:p>
          <a:p>
            <a:r>
              <a:rPr lang="fr-FR" sz="2200" dirty="0"/>
              <a:t>Autres classes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1871FB1-FB0D-423C-8C1F-D0B2569A5717}"/>
              </a:ext>
            </a:extLst>
          </p:cNvPr>
          <p:cNvSpPr txBox="1"/>
          <p:nvPr/>
        </p:nvSpPr>
        <p:spPr>
          <a:xfrm>
            <a:off x="5202239" y="3690242"/>
            <a:ext cx="19191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Getter/setter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B4A85D9-4874-402F-A992-F699348BBE38}"/>
              </a:ext>
            </a:extLst>
          </p:cNvPr>
          <p:cNvCxnSpPr/>
          <p:nvPr/>
        </p:nvCxnSpPr>
        <p:spPr>
          <a:xfrm flipV="1">
            <a:off x="5278438" y="2517100"/>
            <a:ext cx="23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0194FDA-5958-40AD-A7CF-FEBA534A5B3B}"/>
              </a:ext>
            </a:extLst>
          </p:cNvPr>
          <p:cNvSpPr/>
          <p:nvPr/>
        </p:nvSpPr>
        <p:spPr>
          <a:xfrm>
            <a:off x="767318" y="2109788"/>
            <a:ext cx="2667000" cy="1862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2E0B1D4-9FA2-4CB6-90E4-2C130E09BAE9}"/>
              </a:ext>
            </a:extLst>
          </p:cNvPr>
          <p:cNvSpPr txBox="1"/>
          <p:nvPr/>
        </p:nvSpPr>
        <p:spPr>
          <a:xfrm>
            <a:off x="1367529" y="2098000"/>
            <a:ext cx="15037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Repository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E2ACFBF-F238-4C88-AA20-FC32B2614C00}"/>
              </a:ext>
            </a:extLst>
          </p:cNvPr>
          <p:cNvSpPr txBox="1"/>
          <p:nvPr/>
        </p:nvSpPr>
        <p:spPr>
          <a:xfrm>
            <a:off x="873203" y="2736631"/>
            <a:ext cx="2188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JPA repository</a:t>
            </a:r>
          </a:p>
          <a:p>
            <a:r>
              <a:rPr lang="fr-FR" sz="2200" dirty="0"/>
              <a:t>Requête JQuery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9AB073A-0036-49D4-89A8-3B25631449BD}"/>
              </a:ext>
            </a:extLst>
          </p:cNvPr>
          <p:cNvCxnSpPr/>
          <p:nvPr/>
        </p:nvCxnSpPr>
        <p:spPr>
          <a:xfrm flipV="1">
            <a:off x="949402" y="2528887"/>
            <a:ext cx="23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9219DBA3-0CBA-4C41-8CAC-B98C9E80E6D1}"/>
              </a:ext>
            </a:extLst>
          </p:cNvPr>
          <p:cNvSpPr/>
          <p:nvPr/>
        </p:nvSpPr>
        <p:spPr>
          <a:xfrm>
            <a:off x="767318" y="4869422"/>
            <a:ext cx="2667000" cy="1862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708C70A-1FBA-4CC6-832A-9A13EF2D1EEB}"/>
              </a:ext>
            </a:extLst>
          </p:cNvPr>
          <p:cNvSpPr txBox="1"/>
          <p:nvPr/>
        </p:nvSpPr>
        <p:spPr>
          <a:xfrm>
            <a:off x="1567554" y="4857634"/>
            <a:ext cx="1095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Service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714EE0E-A88A-40B2-8F4F-A4EC2DD2763D}"/>
              </a:ext>
            </a:extLst>
          </p:cNvPr>
          <p:cNvSpPr txBox="1"/>
          <p:nvPr/>
        </p:nvSpPr>
        <p:spPr>
          <a:xfrm>
            <a:off x="873203" y="5496265"/>
            <a:ext cx="13372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Interface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44CFC49-AD3E-4C97-A55E-B518EC0EFF21}"/>
              </a:ext>
            </a:extLst>
          </p:cNvPr>
          <p:cNvCxnSpPr/>
          <p:nvPr/>
        </p:nvCxnSpPr>
        <p:spPr>
          <a:xfrm flipV="1">
            <a:off x="949402" y="5288521"/>
            <a:ext cx="23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C9810A6-6D8D-43F1-A5A4-E12C8C04FD1F}"/>
              </a:ext>
            </a:extLst>
          </p:cNvPr>
          <p:cNvSpPr/>
          <p:nvPr/>
        </p:nvSpPr>
        <p:spPr>
          <a:xfrm>
            <a:off x="8414849" y="4931335"/>
            <a:ext cx="2667000" cy="1862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E5DC913-0468-4C4A-97C3-32764015A939}"/>
              </a:ext>
            </a:extLst>
          </p:cNvPr>
          <p:cNvSpPr txBox="1"/>
          <p:nvPr/>
        </p:nvSpPr>
        <p:spPr>
          <a:xfrm>
            <a:off x="8710340" y="4923957"/>
            <a:ext cx="20760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/>
              <a:t>Rest</a:t>
            </a:r>
            <a:r>
              <a:rPr lang="fr-FR" sz="2200" dirty="0"/>
              <a:t> Controller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E2DB65F-EDC6-4BBF-8F0D-A1EB1DEC828F}"/>
              </a:ext>
            </a:extLst>
          </p:cNvPr>
          <p:cNvSpPr txBox="1"/>
          <p:nvPr/>
        </p:nvSpPr>
        <p:spPr>
          <a:xfrm>
            <a:off x="8520734" y="5558178"/>
            <a:ext cx="26001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CRUD</a:t>
            </a:r>
          </a:p>
          <a:p>
            <a:r>
              <a:rPr lang="fr-FR" sz="2200" dirty="0"/>
              <a:t>Requête spécifique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D5FACA8-84DA-4DF7-911F-4D6F7A694550}"/>
              </a:ext>
            </a:extLst>
          </p:cNvPr>
          <p:cNvCxnSpPr/>
          <p:nvPr/>
        </p:nvCxnSpPr>
        <p:spPr>
          <a:xfrm flipV="1">
            <a:off x="8596933" y="5350434"/>
            <a:ext cx="23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FE5BA7F-0185-4CE8-A44D-2A9B40936CC4}"/>
              </a:ext>
            </a:extLst>
          </p:cNvPr>
          <p:cNvSpPr/>
          <p:nvPr/>
        </p:nvSpPr>
        <p:spPr>
          <a:xfrm>
            <a:off x="9365308" y="2190282"/>
            <a:ext cx="2667000" cy="1862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090130E-EFEE-4341-A65A-1D3677CC30B9}"/>
              </a:ext>
            </a:extLst>
          </p:cNvPr>
          <p:cNvSpPr txBox="1"/>
          <p:nvPr/>
        </p:nvSpPr>
        <p:spPr>
          <a:xfrm>
            <a:off x="9876013" y="2178494"/>
            <a:ext cx="1423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Exception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2864BAC-DF23-4D90-A0F8-17D4A4B3EC1B}"/>
              </a:ext>
            </a:extLst>
          </p:cNvPr>
          <p:cNvSpPr txBox="1"/>
          <p:nvPr/>
        </p:nvSpPr>
        <p:spPr>
          <a:xfrm>
            <a:off x="9471193" y="2817125"/>
            <a:ext cx="23439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Message d’erreur</a:t>
            </a:r>
            <a:br>
              <a:rPr lang="fr-FR" sz="2200" dirty="0"/>
            </a:br>
            <a:r>
              <a:rPr lang="fr-FR" sz="2200" dirty="0"/>
              <a:t>personnalisable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3F7D6441-7711-46B5-A13B-3F944130096E}"/>
              </a:ext>
            </a:extLst>
          </p:cNvPr>
          <p:cNvCxnSpPr/>
          <p:nvPr/>
        </p:nvCxnSpPr>
        <p:spPr>
          <a:xfrm flipV="1">
            <a:off x="9547392" y="2609381"/>
            <a:ext cx="23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739D384B-CF35-4B40-A9AE-E10FF0DF4A35}"/>
              </a:ext>
            </a:extLst>
          </p:cNvPr>
          <p:cNvCxnSpPr>
            <a:cxnSpLocks/>
            <a:stCxn id="18" idx="0"/>
            <a:endCxn id="9" idx="2"/>
          </p:cNvCxnSpPr>
          <p:nvPr/>
        </p:nvCxnSpPr>
        <p:spPr>
          <a:xfrm flipH="1" flipV="1">
            <a:off x="2100818" y="3971926"/>
            <a:ext cx="14322" cy="8857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5E71E98E-C70F-4C25-8B75-8C43BD10F668}"/>
              </a:ext>
            </a:extLst>
          </p:cNvPr>
          <p:cNvCxnSpPr>
            <a:cxnSpLocks/>
            <a:stCxn id="21" idx="1"/>
            <a:endCxn id="17" idx="3"/>
          </p:cNvCxnSpPr>
          <p:nvPr/>
        </p:nvCxnSpPr>
        <p:spPr>
          <a:xfrm flipH="1" flipV="1">
            <a:off x="3434318" y="5800491"/>
            <a:ext cx="4980531" cy="619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0282B712-06D1-4C15-81CC-B53AED62DA45}"/>
              </a:ext>
            </a:extLst>
          </p:cNvPr>
          <p:cNvCxnSpPr>
            <a:cxnSpLocks/>
            <a:stCxn id="25" idx="2"/>
            <a:endCxn id="22" idx="0"/>
          </p:cNvCxnSpPr>
          <p:nvPr/>
        </p:nvCxnSpPr>
        <p:spPr>
          <a:xfrm flipH="1">
            <a:off x="9748349" y="4052420"/>
            <a:ext cx="950459" cy="8715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F82A4189-BA77-4384-B257-3082D693C55C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434318" y="3417212"/>
            <a:ext cx="166203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Image 29">
            <a:extLst>
              <a:ext uri="{FF2B5EF4-FFF2-40B4-BE49-F238E27FC236}">
                <a16:creationId xmlns:a16="http://schemas.microsoft.com/office/drawing/2014/main" id="{897A04DA-C2C4-4703-82D3-AF22B8355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823" y="663081"/>
            <a:ext cx="1261232" cy="1261232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69B35D31-2B28-4AE6-8E9F-4AE9D1A2D04A}"/>
              </a:ext>
            </a:extLst>
          </p:cNvPr>
          <p:cNvSpPr txBox="1"/>
          <p:nvPr/>
        </p:nvSpPr>
        <p:spPr>
          <a:xfrm>
            <a:off x="11789326" y="6642556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8/15</a:t>
            </a:r>
          </a:p>
        </p:txBody>
      </p:sp>
    </p:spTree>
    <p:extLst>
      <p:ext uri="{BB962C8B-B14F-4D97-AF65-F5344CB8AC3E}">
        <p14:creationId xmlns:p14="http://schemas.microsoft.com/office/powerpoint/2010/main" val="328968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du front-end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85F7B2B3-76C3-4440-9FE7-451560081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823" y="663081"/>
            <a:ext cx="1261232" cy="1261232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F002BD1B-CBE3-4DB2-A40A-167B581B3BB0}"/>
              </a:ext>
            </a:extLst>
          </p:cNvPr>
          <p:cNvSpPr/>
          <p:nvPr/>
        </p:nvSpPr>
        <p:spPr>
          <a:xfrm>
            <a:off x="5096354" y="2098001"/>
            <a:ext cx="2667000" cy="1954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41E416A-8FB4-4758-8DDB-360272FA580C}"/>
              </a:ext>
            </a:extLst>
          </p:cNvPr>
          <p:cNvSpPr txBox="1"/>
          <p:nvPr/>
        </p:nvSpPr>
        <p:spPr>
          <a:xfrm>
            <a:off x="5836732" y="2086957"/>
            <a:ext cx="1223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Sécurité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CF3EB44-8A7B-48EF-ABB2-CEA5311DE4A2}"/>
              </a:ext>
            </a:extLst>
          </p:cNvPr>
          <p:cNvSpPr txBox="1"/>
          <p:nvPr/>
        </p:nvSpPr>
        <p:spPr>
          <a:xfrm>
            <a:off x="5202240" y="2724844"/>
            <a:ext cx="234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/>
              <a:t>Articulation des vues + Authentification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14A0A71-9FE9-4D55-ABEF-BC4BABF9F5C8}"/>
              </a:ext>
            </a:extLst>
          </p:cNvPr>
          <p:cNvCxnSpPr/>
          <p:nvPr/>
        </p:nvCxnSpPr>
        <p:spPr>
          <a:xfrm flipV="1">
            <a:off x="5278438" y="2517100"/>
            <a:ext cx="23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5EB1ADAB-74C7-4312-8398-628956DDC363}"/>
              </a:ext>
            </a:extLst>
          </p:cNvPr>
          <p:cNvSpPr/>
          <p:nvPr/>
        </p:nvSpPr>
        <p:spPr>
          <a:xfrm>
            <a:off x="767318" y="2109788"/>
            <a:ext cx="2667000" cy="1862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2868D50-5899-4C70-B2D5-C1855BB433C7}"/>
              </a:ext>
            </a:extLst>
          </p:cNvPr>
          <p:cNvSpPr txBox="1"/>
          <p:nvPr/>
        </p:nvSpPr>
        <p:spPr>
          <a:xfrm>
            <a:off x="982683" y="2098000"/>
            <a:ext cx="23791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Gestion des vues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70EA9A3-C6C6-4A4A-AB5B-30B6F72B280E}"/>
              </a:ext>
            </a:extLst>
          </p:cNvPr>
          <p:cNvSpPr txBox="1"/>
          <p:nvPr/>
        </p:nvSpPr>
        <p:spPr>
          <a:xfrm>
            <a:off x="873203" y="2710127"/>
            <a:ext cx="2411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/>
              <a:t>Création des Components et de services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F8A9088E-9810-41A3-BFC5-B59803C7666F}"/>
              </a:ext>
            </a:extLst>
          </p:cNvPr>
          <p:cNvCxnSpPr/>
          <p:nvPr/>
        </p:nvCxnSpPr>
        <p:spPr>
          <a:xfrm flipV="1">
            <a:off x="949402" y="2528887"/>
            <a:ext cx="23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BC4C590B-7FB9-4FE0-BC17-B5F651DD5811}"/>
              </a:ext>
            </a:extLst>
          </p:cNvPr>
          <p:cNvSpPr/>
          <p:nvPr/>
        </p:nvSpPr>
        <p:spPr>
          <a:xfrm>
            <a:off x="767318" y="4869422"/>
            <a:ext cx="2667000" cy="1862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00605B1-A36B-4A08-A88C-B55D2E86D6BB}"/>
              </a:ext>
            </a:extLst>
          </p:cNvPr>
          <p:cNvSpPr txBox="1"/>
          <p:nvPr/>
        </p:nvSpPr>
        <p:spPr>
          <a:xfrm>
            <a:off x="1369583" y="4857634"/>
            <a:ext cx="14911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Connexion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D037D203-2E2D-41BB-8D68-EAD4EC344CB1}"/>
              </a:ext>
            </a:extLst>
          </p:cNvPr>
          <p:cNvCxnSpPr/>
          <p:nvPr/>
        </p:nvCxnSpPr>
        <p:spPr>
          <a:xfrm flipV="1">
            <a:off x="949402" y="5288521"/>
            <a:ext cx="23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E9F1ED4-206C-4DA2-9291-27FA9792857E}"/>
              </a:ext>
            </a:extLst>
          </p:cNvPr>
          <p:cNvSpPr/>
          <p:nvPr/>
        </p:nvSpPr>
        <p:spPr>
          <a:xfrm>
            <a:off x="8414849" y="4931335"/>
            <a:ext cx="2667000" cy="1862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144F8E5-0640-4E59-AFA2-9EA23557296A}"/>
              </a:ext>
            </a:extLst>
          </p:cNvPr>
          <p:cNvSpPr txBox="1"/>
          <p:nvPr/>
        </p:nvSpPr>
        <p:spPr>
          <a:xfrm>
            <a:off x="8840156" y="4903277"/>
            <a:ext cx="18902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Configuration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4FA376F-0084-46EC-9E45-55C5788A7AF9}"/>
              </a:ext>
            </a:extLst>
          </p:cNvPr>
          <p:cNvSpPr txBox="1"/>
          <p:nvPr/>
        </p:nvSpPr>
        <p:spPr>
          <a:xfrm>
            <a:off x="8520734" y="5558178"/>
            <a:ext cx="24161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/>
              <a:t>Ajout des classes TypeScript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C0C48CC9-1EC2-4418-B79E-8F88C60B99D9}"/>
              </a:ext>
            </a:extLst>
          </p:cNvPr>
          <p:cNvCxnSpPr/>
          <p:nvPr/>
        </p:nvCxnSpPr>
        <p:spPr>
          <a:xfrm flipV="1">
            <a:off x="8596933" y="5350434"/>
            <a:ext cx="23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E9AA147-9B91-401C-8F56-2A70ECC8CDE9}"/>
              </a:ext>
            </a:extLst>
          </p:cNvPr>
          <p:cNvSpPr/>
          <p:nvPr/>
        </p:nvSpPr>
        <p:spPr>
          <a:xfrm>
            <a:off x="9365308" y="2190282"/>
            <a:ext cx="2667000" cy="1862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5ACBC85F-346A-4A89-AF66-AD8575F486A6}"/>
              </a:ext>
            </a:extLst>
          </p:cNvPr>
          <p:cNvSpPr txBox="1"/>
          <p:nvPr/>
        </p:nvSpPr>
        <p:spPr>
          <a:xfrm>
            <a:off x="9547392" y="2170254"/>
            <a:ext cx="2414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Création des vues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EAD1C27-B4C1-4454-82E2-854E56E6FE3D}"/>
              </a:ext>
            </a:extLst>
          </p:cNvPr>
          <p:cNvSpPr txBox="1"/>
          <p:nvPr/>
        </p:nvSpPr>
        <p:spPr>
          <a:xfrm>
            <a:off x="9471193" y="2817125"/>
            <a:ext cx="24161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/>
              <a:t>Création des maquettes en</a:t>
            </a:r>
          </a:p>
          <a:p>
            <a:pPr algn="ctr"/>
            <a:r>
              <a:rPr lang="fr-FR" sz="2200" dirty="0"/>
              <a:t>HTML/CSS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4AE17A9A-7066-4A3D-8C8C-8E090C1A286C}"/>
              </a:ext>
            </a:extLst>
          </p:cNvPr>
          <p:cNvCxnSpPr/>
          <p:nvPr/>
        </p:nvCxnSpPr>
        <p:spPr>
          <a:xfrm flipV="1">
            <a:off x="9547392" y="2609381"/>
            <a:ext cx="234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A2F88E85-5E60-4E2E-B030-2ADA9AE18126}"/>
              </a:ext>
            </a:extLst>
          </p:cNvPr>
          <p:cNvCxnSpPr>
            <a:cxnSpLocks/>
            <a:stCxn id="37" idx="0"/>
            <a:endCxn id="32" idx="2"/>
          </p:cNvCxnSpPr>
          <p:nvPr/>
        </p:nvCxnSpPr>
        <p:spPr>
          <a:xfrm flipH="1" flipV="1">
            <a:off x="2100818" y="3971926"/>
            <a:ext cx="14322" cy="8857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5A6945D-C3C6-4073-A482-0184B803DF89}"/>
              </a:ext>
            </a:extLst>
          </p:cNvPr>
          <p:cNvCxnSpPr>
            <a:cxnSpLocks/>
            <a:stCxn id="40" idx="1"/>
            <a:endCxn id="36" idx="3"/>
          </p:cNvCxnSpPr>
          <p:nvPr/>
        </p:nvCxnSpPr>
        <p:spPr>
          <a:xfrm flipH="1" flipV="1">
            <a:off x="3434318" y="5800491"/>
            <a:ext cx="4980531" cy="619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449FE617-3579-438D-B102-927565443216}"/>
              </a:ext>
            </a:extLst>
          </p:cNvPr>
          <p:cNvCxnSpPr>
            <a:cxnSpLocks/>
            <a:stCxn id="44" idx="2"/>
            <a:endCxn id="41" idx="0"/>
          </p:cNvCxnSpPr>
          <p:nvPr/>
        </p:nvCxnSpPr>
        <p:spPr>
          <a:xfrm flipH="1">
            <a:off x="9785287" y="4052420"/>
            <a:ext cx="913521" cy="8508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4A1B6DB0-D88C-4BD1-B433-F8307510FA72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3434318" y="3075211"/>
            <a:ext cx="1662036" cy="3420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F2364A22-67C2-42CD-AB60-77B25CE3AB53}"/>
              </a:ext>
            </a:extLst>
          </p:cNvPr>
          <p:cNvSpPr txBox="1"/>
          <p:nvPr/>
        </p:nvSpPr>
        <p:spPr>
          <a:xfrm>
            <a:off x="945140" y="5439125"/>
            <a:ext cx="234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/>
              <a:t>Connexion du Front avec le Back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262AEEF-2000-46DC-96A3-B4F5D0A9B6BB}"/>
              </a:ext>
            </a:extLst>
          </p:cNvPr>
          <p:cNvSpPr txBox="1"/>
          <p:nvPr/>
        </p:nvSpPr>
        <p:spPr>
          <a:xfrm>
            <a:off x="11789326" y="6642556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9/15</a:t>
            </a:r>
          </a:p>
        </p:txBody>
      </p:sp>
    </p:spTree>
    <p:extLst>
      <p:ext uri="{BB962C8B-B14F-4D97-AF65-F5344CB8AC3E}">
        <p14:creationId xmlns:p14="http://schemas.microsoft.com/office/powerpoint/2010/main" val="294465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1169</TotalTime>
  <Words>460</Words>
  <Application>Microsoft Office PowerPoint</Application>
  <PresentationFormat>Grand écran</PresentationFormat>
  <Paragraphs>130</Paragraphs>
  <Slides>15</Slides>
  <Notes>15</Notes>
  <HiddenSlides>1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Trebuchet MS</vt:lpstr>
      <vt:lpstr>1_Berlin</vt:lpstr>
      <vt:lpstr>Competition Sportive</vt:lpstr>
      <vt:lpstr>Présentation de l’équipe</vt:lpstr>
      <vt:lpstr>Présentation de notre plateforme</vt:lpstr>
      <vt:lpstr>Diagramme de classe</vt:lpstr>
      <vt:lpstr>Diagramme de classe</vt:lpstr>
      <vt:lpstr>Diagramme de classe</vt:lpstr>
      <vt:lpstr>Technologies utilisées</vt:lpstr>
      <vt:lpstr>Construction du back-end</vt:lpstr>
      <vt:lpstr>Construction du front-end</vt:lpstr>
      <vt:lpstr>Construction du front-end</vt:lpstr>
      <vt:lpstr>Gestion de projet</vt:lpstr>
      <vt:lpstr>Gestion de projet</vt:lpstr>
      <vt:lpstr>Démonstration du webapp</vt:lpstr>
      <vt:lpstr>Sprints suivants ?</vt:lpstr>
      <vt:lpstr>Bilan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/>
  <cp:lastModifiedBy>VONG Michel</cp:lastModifiedBy>
  <cp:revision>22</cp:revision>
  <dcterms:created xsi:type="dcterms:W3CDTF">2014-04-17T23:07:25Z</dcterms:created>
  <dcterms:modified xsi:type="dcterms:W3CDTF">2022-04-15T09:52:42Z</dcterms:modified>
</cp:coreProperties>
</file>